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5" Type="http://schemas.openxmlformats.org/officeDocument/2006/relationships/viewProps" Target="viewProps.xml" /><Relationship Id="rId44" Type="http://schemas.openxmlformats.org/officeDocument/2006/relationships/presProps" Target="presProps.xml" /><Relationship Id="rId1" Type="http://schemas.openxmlformats.org/officeDocument/2006/relationships/slideMaster" Target="slideMasters/slideMaster1.xml" /><Relationship Id="rId47" Type="http://schemas.openxmlformats.org/officeDocument/2006/relationships/tableStyles" Target="tableStyles.xml" /><Relationship Id="rId4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jpe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2" name="Title 1" /><p:cNvSpPr><a:spLocks noGrp="1" /></p:cNvSpPr><p:nvPr><p:ph type="title" /></p:nvPr></p:nvSpPr><p:spPr /><p:txBody><a:bodyPr /><a:lstStyle /><a:p><a:pPr lvl="0" indent="0" marL="0"><a:buNone /></a:pPr><a:r><a:rPr /><a:t>Treatment Plan</a:t></a:r></a:p></p:txBody></p:sp><p:graphicFrame><p:nvGraphicFramePr><p:cNvPr id="6" name="Content Placeholder 5" /><p:cNvGraphicFramePr><a:graphicFrameLocks noGrp="1" /></p:cNvGraphicFramePr><p:nvPr><p:ph idx="1" /></p:nvPr></p:nvGraphicFramePr><p:xfrm><a:off x="457200" y="1193800" /><a:ext cx="8229600" cy="3390900" /></p:xfrm><a:graphic><a:graphicData uri="http://schemas.openxmlformats.org/drawingml/2006/table"><a:tbl><a:tblPr firstRow="0" bandRow="1"><a:tableStyleId>{5C22544A-7EE6-4342-B048-85BDC9FD1C3A}</a:tableStyleId></a:tblPr><a:tblGrid><a:gridCol w="2032000" /><a:gridCol w="1460500" /><a:gridCol w="4737100" /></a:tblGrid><a:tr h="0"><a:tc><a:txBody><a:bodyPr /><a:lstStyle /><a:p><a:pPr lvl="0" indent="0" marL="0"><a:buNone /></a:pPr><a:r><a:rPr b="1" /><a:t>Category</a:t></a:r></a:p></a:txBody></a:tc><a:tc><a:txBody><a:bodyPr /><a:lstStyle /><a:p><a:pPr lvl="0" indent="0" marL="0"><a:buNone /></a:pPr><a:r><a:rPr b="1" /><a:t>Staging</a:t></a:r></a:p></a:txBody></a:tc><a:tc><a:txBody><a:bodyPr /><a:lstStyle /><a:p><a:pPr lvl="0" indent="0" marL="0"><a:buNone /></a:pPr><a:r><a:rPr b="1" /><a:t>Treatment</a:t></a:r></a:p></a:txBody></a:tc></a:tr><a:tr h="0"><a:tc><a:txBody><a:bodyPr /><a:lstStyle /><a:p><a:pPr lvl="0" indent="0" marL="0"><a:buNone /></a:pPr><a:r><a:rPr /><a:t>Superficial</a:t></a:r></a:p></a:txBody></a:tc><a:tc><a:txBody><a:bodyPr /><a:lstStyle /><a:p><a:pPr lvl="0" indent="0" marL="0"><a:buNone /></a:pPr><a:r><a:rPr /><a:t>T1</a:t></a:r></a:p></a:txBody></a:tc><a:tc><a:txBody><a:bodyPr /><a:lstStyle /><a:p><a:pPr lvl="0" indent="0" marL="0"><a:buNone /></a:pPr><a:r><a:rPr /><a:t>Endoscopic Therapy</a:t></a:r></a:p></a:txBody></a:tc></a:tr><a:tr h="0"><a:tc><a:txBody><a:bodyPr /><a:lstStyle /><a:p><a:pPr lvl="0" indent="0" marL="0"><a:buNone /></a:pPr><a:r><a:rPr /><a:t>Localized</a:t></a:r></a:p></a:txBody></a:tc><a:tc><a:txBody><a:bodyPr /><a:lstStyle /><a:p><a:pPr lvl="0" indent="0" marL="0"><a:buNone /></a:pPr><a:r><a:rPr /><a:t>T1b or T2</a:t></a:r></a:p></a:txBody></a:tc><a:tc><a:txBody><a:bodyPr /><a:lstStyle /><a:p><a:pPr lvl="0" indent="0" marL="0"><a:buNone /></a:pPr><a:r><a:rPr /><a:t>Surgery</a:t></a:r></a:p></a:txBody></a:tc></a:tr><a:tr h="0"><a:tc><a:txBody><a:bodyPr /><a:lstStyle /><a:p><a:pPr lvl="0" indent="0" marL="0"><a:buNone /></a:pPr><a:r><a:rPr /><a:t>Locally-advanced</a:t></a:r></a:p></a:txBody></a:tc><a:tc><a:txBody><a:bodyPr /><a:lstStyle /><a:p><a:pPr lvl="0" indent="0" marL="0"><a:buNone /></a:pPr><a:r><a:rPr /><a:t>T3 or N1</a:t></a:r></a:p></a:txBody></a:tc><a:tc><a:txBody><a:bodyPr /><a:lstStyle /><a:p><a:pPr lvl="0" indent="0" marL="0"><a:buNone /></a:pPr><a:r><a:rPr /><a:t>Preoperative therapy</a:t></a:r><a14:m><m:oMath xmlns:m="http://schemas.openxmlformats.org/officeDocument/2006/math"><m:r><m:rPr><m:sty m:val="p" /></m:rPr><m:t>→</m:t></m:r></m:oMath></a14:m><a:r><a:rPr /><a:t>Surgery</a:t></a:r></a:p></a:txBody></a:tc></a:tr><a:tr h="0"><a:tc><a:txBody><a:bodyPr /><a:lstStyle /><a:p><a:pPr lvl="0" indent="0" marL="0"><a:buNone /></a:pPr><a:r><a:rPr /><a:t>Metastatic</a:t></a:r></a:p></a:txBody></a:tc><a:tc><a:txBody><a:bodyPr /><a:lstStyle /><a:p><a:pPr lvl="0" indent="0" marL="0"><a:buNone /></a:pPr><a:r><a:rPr /><a:t>M1</a:t></a:r></a:p></a:txBody></a:tc><a:tc><a:txBody><a:bodyPr /><a:lstStyle /><a:p><a:pPr lvl="0" indent="0" marL="0"><a:buNone /></a:pPr><a:r><a:rPr /><a:t>Chemotherapy</a:t></a:r></a:p></a:txBody></a:tc></a:tr></a:tbl></a:graphicData></a:graphic></p:graphicFrame></p:spTree></p:cSld></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2024-11-12T11:58:36Z</dcterms:created>
  <dcterms:modified xsi:type="dcterms:W3CDTF">2024-11-12T11:58:36Z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